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275" r:id="rId11"/>
    <p:sldId id="312" r:id="rId12"/>
    <p:sldId id="276" r:id="rId13"/>
    <p:sldId id="313" r:id="rId14"/>
    <p:sldId id="298" r:id="rId15"/>
    <p:sldId id="299" r:id="rId16"/>
    <p:sldId id="308" r:id="rId17"/>
    <p:sldId id="305" r:id="rId18"/>
    <p:sldId id="304" r:id="rId19"/>
    <p:sldId id="303" r:id="rId20"/>
    <p:sldId id="307" r:id="rId21"/>
    <p:sldId id="306" r:id="rId22"/>
    <p:sldId id="29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1.9303164249296282E-3"/>
          <c:w val="0.65788396762904655"/>
          <c:h val="0.99806968357507064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6949584426946674E-2"/>
                  <c:y val="1.5201065206823664E-2"/>
                </c:manualLayout>
              </c:layout>
              <c:spPr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0.20319575678040244"/>
                  <c:y val="-6.2754360875905829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0.11418471128608933"/>
                  <c:y val="-0.10062692890330899"/>
                </c:manualLayout>
              </c:layout>
              <c:spPr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5.4277559055118128E-2"/>
                  <c:y val="-0.12698595786653408"/>
                </c:manualLayout>
              </c:layout>
              <c:spPr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1.1343503937007884E-2"/>
                  <c:y val="-0.15296892134031231"/>
                </c:manualLayout>
              </c:layout>
              <c:spPr>
                <a:solidFill>
                  <a:srgbClr val="92D050"/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4.0346675415573074E-2"/>
                  <c:y val="-9.8007541799970677E-2"/>
                </c:manualLayout>
              </c:layout>
              <c:spPr>
                <a:solidFill>
                  <a:schemeClr val="accent6">
                    <a:lumMod val="75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6"/>
              <c:layout>
                <c:manualLayout>
                  <c:x val="7.0307031933508402E-2"/>
                  <c:y val="-7.5696206914093914E-2"/>
                </c:manualLayout>
              </c:layout>
              <c:spPr>
                <a:solidFill>
                  <a:schemeClr val="accent1">
                    <a:lumMod val="40000"/>
                    <a:lumOff val="6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7"/>
              <c:layout>
                <c:manualLayout>
                  <c:x val="7.1263834208224006E-2"/>
                  <c:y val="-4.7291692573792924E-3"/>
                </c:manualLayout>
              </c:layout>
              <c:spPr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8"/>
              <c:layout>
                <c:manualLayout>
                  <c:x val="9.8370516185476865E-3"/>
                  <c:y val="4.5999044733599392E-2"/>
                </c:manualLayout>
              </c:layout>
              <c:spPr>
                <a:solidFill>
                  <a:schemeClr val="bg2">
                    <a:lumMod val="90000"/>
                  </a:schemeClr>
                </a:solidFill>
                <a:ln w="12700">
                  <a:solidFill>
                    <a:srgbClr val="002060"/>
                  </a:solidFill>
                </a:ln>
              </c:spPr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spPr>
              <a:ln w="12700"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'структурак налог.и ненал. 2022'!$A$1:$A$9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 
</c:v>
                </c:pt>
                <c:pt idx="2">
                  <c:v>Налог на совокупный доход </c:v>
                </c:pt>
                <c:pt idx="3">
                  <c:v>Налог на имущество физических лиц </c:v>
                </c:pt>
                <c:pt idx="4">
                  <c:v>Земельный налог </c:v>
                </c:pt>
                <c:pt idx="5">
                  <c:v>Госпошлина </c:v>
                </c:pt>
                <c:pt idx="6">
                  <c:v>Доходы от использования имущества, находящегося в государственной и муниципальной собственности - 720,0 тыс.рублей</c:v>
                </c:pt>
                <c:pt idx="7">
                  <c:v>Прочие доходы</c:v>
                </c:pt>
                <c:pt idx="8">
                  <c:v>Безвозмездные поступления</c:v>
                </c:pt>
              </c:strCache>
            </c:strRef>
          </c:cat>
          <c:val>
            <c:numRef>
              <c:f>'структурак налог.и ненал. 2022'!$B$1:$B$9</c:f>
              <c:numCache>
                <c:formatCode>General</c:formatCode>
                <c:ptCount val="9"/>
                <c:pt idx="0">
                  <c:v>940.8</c:v>
                </c:pt>
                <c:pt idx="1">
                  <c:v>598.70000000000005</c:v>
                </c:pt>
                <c:pt idx="2">
                  <c:v>263.10000000000002</c:v>
                </c:pt>
                <c:pt idx="3">
                  <c:v>56.7</c:v>
                </c:pt>
                <c:pt idx="4" formatCode="0.0">
                  <c:v>142</c:v>
                </c:pt>
                <c:pt idx="5">
                  <c:v>10.9</c:v>
                </c:pt>
                <c:pt idx="6" formatCode="0.0">
                  <c:v>1336.3</c:v>
                </c:pt>
                <c:pt idx="7" formatCode="0.0">
                  <c:v>379</c:v>
                </c:pt>
                <c:pt idx="8" formatCode="0.0">
                  <c:v>54846.5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242432195975498"/>
          <c:y val="1.2466509151339076E-2"/>
          <c:w val="0.32924234470691166"/>
          <c:h val="0.98753349084866049"/>
        </c:manualLayout>
      </c:layout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2"/>
          <c:dLbls>
            <c:dLbl>
              <c:idx val="0"/>
              <c:layout>
                <c:manualLayout>
                  <c:x val="-6.2557749623550915E-2"/>
                  <c:y val="-5.6157020776443377E-2"/>
                </c:manualLayout>
              </c:layout>
              <c:showVal val="1"/>
            </c:dLbl>
            <c:dLbl>
              <c:idx val="1"/>
              <c:layout>
                <c:manualLayout>
                  <c:x val="1.2924432734518022E-2"/>
                  <c:y val="-3.5243599600555002E-2"/>
                </c:manualLayout>
              </c:layout>
              <c:showVal val="1"/>
            </c:dLbl>
            <c:dLbl>
              <c:idx val="2"/>
              <c:layout>
                <c:manualLayout>
                  <c:x val="-1.6193243240730893E-2"/>
                  <c:y val="5.4149544438258354E-2"/>
                </c:manualLayout>
              </c:layout>
              <c:showVal val="1"/>
            </c:dLbl>
            <c:dLbl>
              <c:idx val="3"/>
              <c:layout>
                <c:manualLayout>
                  <c:x val="-3.9085634195716784E-2"/>
                  <c:y val="4.2074639659941536E-2"/>
                </c:manualLayout>
              </c:layout>
              <c:showVal val="1"/>
            </c:dLbl>
            <c:dLbl>
              <c:idx val="4"/>
              <c:layout>
                <c:manualLayout>
                  <c:x val="2.01388910913048E-2"/>
                  <c:y val="-9.8452062179096481E-2"/>
                </c:manualLayout>
              </c:layout>
              <c:showVal val="1"/>
            </c:dLbl>
            <c:dLbl>
              <c:idx val="5"/>
              <c:layout>
                <c:manualLayout>
                  <c:x val="-5.1059716870047794E-3"/>
                  <c:y val="-4.0792527196726748E-2"/>
                </c:manualLayout>
              </c:layout>
              <c:showVal val="1"/>
            </c:dLbl>
            <c:dLbl>
              <c:idx val="6"/>
              <c:layout>
                <c:manualLayout>
                  <c:x val="3.6918529846733363E-2"/>
                  <c:y val="-5.5212138886679571E-2"/>
                </c:manualLayout>
              </c:layout>
              <c:showVal val="1"/>
            </c:dLbl>
            <c:spPr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 расходов 2022'!$A$1:$A$8</c:f>
              <c:strCache>
                <c:ptCount val="8"/>
                <c:pt idx="0">
                  <c:v>Общегосударственные вопросы -   18 775,4тыс.рублей</c:v>
                </c:pt>
                <c:pt idx="1">
                  <c:v>Национальная оборона -                 175,5  тыс.рублей</c:v>
                </c:pt>
                <c:pt idx="2">
                  <c:v>Национальная безопасность и правоохранительная деятельность -                                2530,8  тыс.рублей</c:v>
                </c:pt>
                <c:pt idx="3">
                  <c:v>Национальная экономика-                             12476,7 тыс. руб.</c:v>
                </c:pt>
                <c:pt idx="4">
                  <c:v>Жилищно - коммунальное хозяйство - 20345,3 тыс.рублей</c:v>
                </c:pt>
                <c:pt idx="5">
                  <c:v>Образование - 51,1 тыс.рублей</c:v>
                </c:pt>
                <c:pt idx="6">
                  <c:v>Культура</c:v>
                </c:pt>
                <c:pt idx="7">
                  <c:v>Социальная политика -4179,3  тыс.рублей</c:v>
                </c:pt>
              </c:strCache>
            </c:strRef>
          </c:cat>
          <c:val>
            <c:numRef>
              <c:f>'структура расходов 2022'!$B$1:$B$8</c:f>
              <c:numCache>
                <c:formatCode>0.0</c:formatCode>
                <c:ptCount val="8"/>
                <c:pt idx="0">
                  <c:v>19009.900000000001</c:v>
                </c:pt>
                <c:pt idx="1">
                  <c:v>175.5</c:v>
                </c:pt>
                <c:pt idx="2" formatCode="0.00">
                  <c:v>2530.8000000000002</c:v>
                </c:pt>
                <c:pt idx="3">
                  <c:v>12476.7</c:v>
                </c:pt>
                <c:pt idx="4">
                  <c:v>20646.400000000001</c:v>
                </c:pt>
                <c:pt idx="5">
                  <c:v>51.1</c:v>
                </c:pt>
                <c:pt idx="6">
                  <c:v>460</c:v>
                </c:pt>
                <c:pt idx="7">
                  <c:v>4179.3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926932078623358"/>
          <c:y val="8.1322663248527494E-2"/>
          <c:w val="0.30295289839817358"/>
          <c:h val="0.8373546735029449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86227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 28 декабря 2022 года № 1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ред. от 24.06.2022 № 1)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2022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861048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ДОХОДЫ МЕСТНОГО БЮДЖЕТА (тыс.руб.)</a:t>
            </a:r>
            <a:endParaRPr lang="ru-RU" sz="2000" dirty="0"/>
          </a:p>
        </p:txBody>
      </p:sp>
      <p:graphicFrame>
        <p:nvGraphicFramePr>
          <p:cNvPr id="6" name="Group 3474"/>
          <p:cNvGraphicFramePr>
            <a:graphicFrameLocks/>
          </p:cNvGraphicFramePr>
          <p:nvPr/>
        </p:nvGraphicFramePr>
        <p:xfrm>
          <a:off x="-1" y="1412790"/>
          <a:ext cx="9144001" cy="761500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336511"/>
                <a:gridCol w="1059227"/>
                <a:gridCol w="962669"/>
                <a:gridCol w="962669"/>
                <a:gridCol w="834313"/>
                <a:gridCol w="994306"/>
                <a:gridCol w="994306"/>
              </a:tblGrid>
              <a:tr h="66495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24.06.2022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605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3 190,8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3 559,3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3 482,7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3 482,7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3 727,5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0151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3028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 сдачи в аренду имущества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710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 в т.ч. коммерческий и социальный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жилья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605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53 273,7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76 598,3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53 185,7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54 846,5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12 511,0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13 014,0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19 254,0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7 591,7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14 558,5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21 327,0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41 418,1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48 597,5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48 488,3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48 956,4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56 464,5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80 157,6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58 574,0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 ДОХОДОВ  МЕСТНОГО БЮДЖЕТА НА 2022 ГОД (тыс. руб.) 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0" y="119675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 </a:t>
            </a:r>
            <a:br>
              <a:rPr lang="ru-RU" sz="2000" dirty="0" smtClean="0"/>
            </a:br>
            <a:r>
              <a:rPr lang="ru-RU" sz="2000" dirty="0" smtClean="0"/>
              <a:t>по подразделам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397000"/>
          <a:ext cx="9143999" cy="583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986"/>
                <a:gridCol w="974345"/>
                <a:gridCol w="974345"/>
                <a:gridCol w="1173331"/>
                <a:gridCol w="1115460"/>
                <a:gridCol w="1231201"/>
                <a:gridCol w="1173331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 (решение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28.03.2022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24.06.2022 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18 405,2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18 085,3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3 314,9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960,6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12 008,3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12 466,7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12 476,7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42 182,3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717,1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20 155,3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20 646,4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93610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/>
              <a:t>СТРУКТУРА РАСХОДОВ МЕСТНОГО БЮДЖЕТА  НА 2022 ГОД (тыс. руб.)</a:t>
            </a:r>
            <a:endParaRPr lang="ru-RU" sz="2000" b="1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0" y="1340768"/>
          <a:ext cx="9143999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14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58"/>
                <a:gridCol w="1512924"/>
                <a:gridCol w="1699016"/>
                <a:gridCol w="1898900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(уточненный 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3 666,6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2 982,6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3 388,2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10 530,5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12 654,5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3 640,7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2 596,2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2 305,0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8964488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953"/>
                <a:gridCol w="1522474"/>
                <a:gridCol w="1522474"/>
                <a:gridCol w="147958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3528" y="1124743"/>
          <a:ext cx="8568951" cy="538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607"/>
                <a:gridCol w="1211944"/>
                <a:gridCol w="1637260"/>
                <a:gridCol w="1832140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(уточненный план)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374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пожарная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 (МБ)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5" y="1124743"/>
          <a:ext cx="9145014" cy="3218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1649"/>
                <a:gridCol w="785122"/>
                <a:gridCol w="1060651"/>
                <a:gridCol w="1186898"/>
                <a:gridCol w="1186898"/>
                <a:gridCol w="1186898"/>
                <a:gridCol w="1186898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24.06.2022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893,3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1454,3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2 351,6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2 488,3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>
                          <a:latin typeface="Times New Roman" pitchFamily="18" charset="0"/>
                          <a:cs typeface="Times New Roman" pitchFamily="18" charset="0"/>
                        </a:rPr>
                        <a:t>11 751,5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93096"/>
            <a:ext cx="9252520" cy="256490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-1" y="1052735"/>
          <a:ext cx="9144003" cy="3958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691"/>
                <a:gridCol w="1038181"/>
                <a:gridCol w="1080121"/>
                <a:gridCol w="992077"/>
                <a:gridCol w="1217311"/>
                <a:gridCol w="1217311"/>
                <a:gridCol w="12173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изменения на 24.06.2022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(решение от 24.06.2022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25 734,9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6 675,1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3 801,1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9 166,7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764,8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13 646,3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20 774,7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-252536" y="4869160"/>
            <a:ext cx="9396536" cy="198884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8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7"/>
                <a:gridCol w="1293276"/>
                <a:gridCol w="1747134"/>
                <a:gridCol w="19550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4 125,2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509120"/>
            <a:ext cx="4392488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283968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822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851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346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2773"/>
                <a:gridCol w="1432794"/>
                <a:gridCol w="1264230"/>
                <a:gridCol w="1854203"/>
              </a:tblGrid>
              <a:tr h="12196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242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79512" y="1052736"/>
          <a:ext cx="8964488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055"/>
                <a:gridCol w="1267887"/>
                <a:gridCol w="1712836"/>
                <a:gridCol w="1916710"/>
              </a:tblGrid>
              <a:tr h="14209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0010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09472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1909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03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спортивных мероприятий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Сельского поселения  «ТЕЛЬВИСОЧНЫЙ СЕЛЬСОВЕТ» ЗР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28800"/>
          <a:ext cx="9144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6987"/>
                <a:gridCol w="1243645"/>
                <a:gridCol w="1286684"/>
                <a:gridCol w="128668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«Молодежь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малого и среднего предпринимательства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ешение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внесении  изменений в решение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местном бюджете на 2022 год»</a:t>
            </a:r>
          </a:p>
          <a:p>
            <a:pPr algn="ct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размещено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2022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052734"/>
          <a:ext cx="9144000" cy="58147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85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24746"/>
          <a:ext cx="9144000" cy="59984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1080120"/>
                <a:gridCol w="864096"/>
                <a:gridCol w="936104"/>
                <a:gridCol w="1152128"/>
                <a:gridCol w="1152128"/>
                <a:gridCol w="1115616"/>
              </a:tblGrid>
              <a:tr h="7830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14765,2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10839,4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11904,6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12746,7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12949,5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13149,5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собственности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818,6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2 764,8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2 208,1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2 061,5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7"/>
          <p:cNvSpPr txBox="1">
            <a:spLocks/>
          </p:cNvSpPr>
          <p:nvPr/>
        </p:nvSpPr>
        <p:spPr>
          <a:xfrm>
            <a:off x="457200" y="764704"/>
            <a:ext cx="8305800" cy="28803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96752"/>
          <a:ext cx="9144000" cy="56767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8588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1574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62494,0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50358,2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12135,8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56464,5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69281,9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-12817,4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79236,4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79057,3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574,0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559,9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-939,7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6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60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571222"/>
            <a:ext cx="7272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недоимки, (изменение к уровню предшествующего года)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исполнение бюджетных назначений по налоговым и неналоговым доходам на соответствующий финансовый год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неэффективных налоговых льгот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-увеличение налоговой базы по земельному налогу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налоговой базы по местным налогам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Необходимо продолжить работу по выявлению обособленных организаций, осуществляющих деятельность на территории Сельского поселения и зарегистрированных за его пределами и принятию мер по постановке их на  налоговый учет.</a:t>
            </a:r>
          </a:p>
          <a:p>
            <a:endParaRPr lang="ru-RU" sz="1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45283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и осуществление бюджетных расходов с учетом возможностей доходной базы местного бюджета без привлечения заемных средств;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-планирование бюджетных ассигнований исходя из необходимости безусловного исполнения действующих расходных обязательств и сокращения неэффективных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-привлечение средств вышестоящих бюджетов на решение вопросов местного значения в целях сокращения нагрузки на местный бюджет;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-сравнительной оценки эффективности реализации муниципальных программ;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-финансирование приоритетных направлений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-недопущение кредиторской задолженности по заработной плате, социальным выплатам в рамках исполнения публичных обязательств;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 должно осуществляться путем: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структуры штатной численности;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эффективности использования имущества, находящегося в оперативном управлении муниципальных предприятий;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муниципальных закупок;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прозрачности бюджета и бюджетного процесса. Необходимо систематическое размещение на официальном сайте Администрации Сельского поселения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сельсовет» ЗР НАО открытых данных, включая «Бюджет для граждан». Это даст возможность в открытой форме информировать население о направлениях расходования бюджетных средств, об эффективности расходов и целевом использовании.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412779"/>
          <a:ext cx="8928995" cy="590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18"/>
                <a:gridCol w="1037929"/>
                <a:gridCol w="1081176"/>
                <a:gridCol w="1145743"/>
                <a:gridCol w="1145743"/>
                <a:gridCol w="1145743"/>
                <a:gridCol w="1145743"/>
              </a:tblGrid>
              <a:tr h="1573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изменения на 24.06.2022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(решение от 24.06.2022 № 1)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892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62 494,0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82 176,5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58 105,9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4 845,1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3 658,0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57 648,9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78 518,5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54 487,6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468,1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54 846,5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50 358,2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82 359,8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58 364,3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195,6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559,9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12 135,8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- 183,3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-939,7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объемах муниципального долга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1" y="1484783"/>
          <a:ext cx="9144002" cy="3953370"/>
        </p:xfrm>
        <a:graphic>
          <a:graphicData uri="http://schemas.openxmlformats.org/drawingml/2006/table">
            <a:tbl>
              <a:tblPr/>
              <a:tblGrid>
                <a:gridCol w="2055028"/>
                <a:gridCol w="885244"/>
                <a:gridCol w="1039810"/>
                <a:gridCol w="1039810"/>
                <a:gridCol w="1152222"/>
                <a:gridCol w="969552"/>
                <a:gridCol w="959014"/>
                <a:gridCol w="1043322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Долговые обязательства</a:t>
                      </a: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привлечению за  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погашению  за  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обслуживание долга  в 2022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104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коммерческих банков и иных кредитных организаций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1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ценные бумаги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гарантии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3274</TotalTime>
  <Words>2299</Words>
  <Application>Microsoft Office PowerPoint</Application>
  <PresentationFormat>Экран (4:3)</PresentationFormat>
  <Paragraphs>932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Основные направления налоговой политики  на 2022 год</vt:lpstr>
      <vt:lpstr>Основные направления бюджетной политики  на 2022 год</vt:lpstr>
      <vt:lpstr>ОСНОВНЫЕ ХАРАКТЕРИСТИКИ МЕСТНОГО БЮДЖЕТА</vt:lpstr>
      <vt:lpstr>Сведения об объемах муниципального долга</vt:lpstr>
      <vt:lpstr>ДОХОДЫ МЕСТНОГО БЮДЖЕТА (тыс.руб.)</vt:lpstr>
      <vt:lpstr>СТРУКТУРА  ДОХОДОВ  МЕСТНОГО БЮДЖЕТА НА 2022 ГОД (тыс. руб.)   </vt:lpstr>
      <vt:lpstr>ДИНАМИКА СТРУКТУРЫ РАСХОДОВ МЕСТНОГО БЮДЖЕТА  по подразделам </vt:lpstr>
      <vt:lpstr> СТРУКТУРА РАСХОДОВ МЕСТНОГО БЮДЖЕТА  НА 2022 ГОД (тыс. руб.)</vt:lpstr>
      <vt:lpstr>Слайд 14</vt:lpstr>
      <vt:lpstr>Слайд 15</vt:lpstr>
      <vt:lpstr>Слайд 16</vt:lpstr>
      <vt:lpstr>Слайд 17</vt:lpstr>
      <vt:lpstr>Слайд 18</vt:lpstr>
      <vt:lpstr>Слайд 19</vt:lpstr>
      <vt:lpstr>МЕЖБЮДЖЕТНЫЕ ТРАНСФЕРТЫ   Муниципальному району « «ЗАПОЛЯРНЫЙ РАЙОН»  тыс.руб.</vt:lpstr>
      <vt:lpstr>Слайд 21</vt:lpstr>
      <vt:lpstr>МУНИЦИПАЛЬНЫЕ ПРОГРАММЫ  Сельского поселения  «ТЕЛЬВИСОЧНЫЙ СЕЛЬСОВЕТ» ЗР НАО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532</cp:revision>
  <dcterms:created xsi:type="dcterms:W3CDTF">2016-06-20T09:05:39Z</dcterms:created>
  <dcterms:modified xsi:type="dcterms:W3CDTF">2022-06-24T05:05:15Z</dcterms:modified>
</cp:coreProperties>
</file>